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Montserrat SemiBold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Montserrat Medium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MontserratSemiBold-bold.fntdata"/><Relationship Id="rId41" Type="http://schemas.openxmlformats.org/officeDocument/2006/relationships/font" Target="fonts/MontserratSemiBold-regular.fntdata"/><Relationship Id="rId44" Type="http://schemas.openxmlformats.org/officeDocument/2006/relationships/font" Target="fonts/MontserratSemiBold-boldItalic.fntdata"/><Relationship Id="rId43" Type="http://schemas.openxmlformats.org/officeDocument/2006/relationships/font" Target="fonts/MontserratSemiBold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Medium-italic.fntdata"/><Relationship Id="rId50" Type="http://schemas.openxmlformats.org/officeDocument/2006/relationships/font" Target="fonts/MontserratMedium-bold.fntdata"/><Relationship Id="rId52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f45b67c4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f45b67c4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48a3d1bcf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d48a3d1bc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48a3d1bcf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d48a3d1bc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b475c6b96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1b475c6b9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b475c6b96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1b475c6b9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b475c6b96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1b475c6b9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b475c6b96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1b475c6b9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b475c6b96_1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1b475c6b9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b475c6b96_1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1b475c6b9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b475c6b96_1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1b475c6b96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b475c6b96_1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1b475c6b9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f45b67c45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cf45b67c4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b475c6b96_1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1b475c6b9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b475c6b96_1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1b475c6b9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b475c6b96_1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1b475c6b96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b475c6b96_1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31b475c6b96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b475c6b96_1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31b475c6b96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b475c6b96_1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31b475c6b96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b475c6b96_1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1b475c6b96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b475c6b96_1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1b475c6b96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b475c6b96_1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1b475c6b96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8e4d07ea2_1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308e4d07ea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d26af170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1d26af17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8e4d07ea2_1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08e4d07ea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b475c6b96_1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1b475c6b96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b475c6b96_1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1b475c6b96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f45b67c4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cf45b67c4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cf45b67c45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cf45b67c4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08ac1d29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008ac1d2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8e4d07ea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8e4d07ea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b475c6b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b475c6b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f45b67c45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cf45b67c4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f45b67c4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Welcome to the Grammar Skills Bootcamp Orientation for November 2023. Today, we will cover several important aspects of this program to ensure you have all the information needed for a successful learning experience.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g2cf45b67c45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f45b67c45_0_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cf45b67c4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28650" y="654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1400"/>
              <a:buNone/>
              <a:defRPr b="1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1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12001" y="392205"/>
            <a:ext cx="6595873" cy="4463554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0" name="Google Shape;60;p16"/>
          <p:cNvSpPr txBox="1"/>
          <p:nvPr>
            <p:ph type="title"/>
          </p:nvPr>
        </p:nvSpPr>
        <p:spPr>
          <a:xfrm>
            <a:off x="100925" y="1314425"/>
            <a:ext cx="41508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300"/>
              <a:buNone/>
              <a:defRPr b="1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2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erson wearing headphones and using a computer&#10;&#10;Description automatically generated" id="64" name="Google Shape;64;p17"/>
          <p:cNvPicPr preferRelativeResize="0"/>
          <p:nvPr/>
        </p:nvPicPr>
        <p:blipFill rotWithShape="1">
          <a:blip r:embed="rId2">
            <a:alphaModFix/>
          </a:blip>
          <a:srcRect b="7278" l="0" r="0" t="0"/>
          <a:stretch/>
        </p:blipFill>
        <p:spPr>
          <a:xfrm>
            <a:off x="3360766" y="267908"/>
            <a:ext cx="7097877" cy="4395784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">
  <p:cSld name="CUSTOM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73" name="Google Shape;73;p19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">
  <p:cSld name="CUSTOM_1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77" name="Google Shape;77;p20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2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2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8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 1">
  <p:cSld name="Page Break 4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129" name="Google Shape;129;p33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 1">
  <p:cSld name="Page Break 5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133" name="Google Shape;133;p34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 1">
  <p:cSld name="Page Break 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137" name="Google Shape;137;p35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i="0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•"/>
              <a:defRPr i="0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•"/>
              <a:defRPr i="0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white text on a black background&#10;&#10;Description automatically generated"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61" y="4686563"/>
            <a:ext cx="1550864" cy="3041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forms/d/e/1FAIpQLSfinZucong3m3hMNmi0CEvQLeVl8m8AmUqR4KOJ7OLQhfKhFQ/viewform?usp=sf_link" TargetMode="External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s://hyperionde.wufoo.com/forms/zsgv4m40ui4i0g/" TargetMode="External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5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6"/>
          <p:cNvGrpSpPr/>
          <p:nvPr/>
        </p:nvGrpSpPr>
        <p:grpSpPr>
          <a:xfrm>
            <a:off x="2500" y="240725"/>
            <a:ext cx="8892900" cy="3521125"/>
            <a:chOff x="2500" y="-64075"/>
            <a:chExt cx="8892900" cy="3521125"/>
          </a:xfrm>
        </p:grpSpPr>
        <p:sp>
          <p:nvSpPr>
            <p:cNvPr id="143" name="Google Shape;143;p36"/>
            <p:cNvSpPr txBox="1"/>
            <p:nvPr/>
          </p:nvSpPr>
          <p:spPr>
            <a:xfrm>
              <a:off x="2500" y="-64075"/>
              <a:ext cx="88929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800">
                  <a:solidFill>
                    <a:srgbClr val="AA80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Welcome to the </a:t>
              </a:r>
              <a:endParaRPr b="1" sz="38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8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rgbClr val="AA80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Introduction to Software Engineering</a:t>
              </a:r>
              <a:endParaRPr b="1" sz="30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4" name="Google Shape;144;p36"/>
            <p:cNvSpPr txBox="1"/>
            <p:nvPr/>
          </p:nvSpPr>
          <p:spPr>
            <a:xfrm>
              <a:off x="349000" y="3047550"/>
              <a:ext cx="81999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1500"/>
                </a:spcAft>
                <a:buNone/>
              </a:pPr>
              <a:r>
                <a:rPr b="1" lang="en-GB" sz="1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Questions? Drop them in the chat. We'll have dedicated moderators answering questions.</a:t>
              </a:r>
              <a:endPara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5" name="Google Shape;14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34786" y="627825"/>
              <a:ext cx="3301827" cy="64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36"/>
            <p:cNvSpPr txBox="1"/>
            <p:nvPr/>
          </p:nvSpPr>
          <p:spPr>
            <a:xfrm>
              <a:off x="566700" y="2153350"/>
              <a:ext cx="76380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600">
                  <a:solidFill>
                    <a:srgbClr val="A9FFD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session will start shortly…</a:t>
              </a:r>
              <a:endParaRPr b="1" sz="9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5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5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Strings, Lists and Functions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5"/>
          <p:cNvSpPr txBox="1"/>
          <p:nvPr/>
        </p:nvSpPr>
        <p:spPr>
          <a:xfrm>
            <a:off x="1110000" y="1058575"/>
            <a:ext cx="69240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Have you ever written or debugged code?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3" name="Google Shape;23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201" y="1440325"/>
            <a:ext cx="2615650" cy="26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6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6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 Software Engineering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46"/>
          <p:cNvSpPr txBox="1"/>
          <p:nvPr/>
        </p:nvSpPr>
        <p:spPr>
          <a:xfrm>
            <a:off x="1197450" y="1058575"/>
            <a:ext cx="6749100" cy="26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Systematic approach to designing, developing, maintaining, and managing software.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Solving real-world problems using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technology.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25" y="1395400"/>
            <a:ext cx="2702100" cy="27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7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7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 Software Engineering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763" y="1830050"/>
            <a:ext cx="3312000" cy="220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7"/>
          <p:cNvSpPr txBox="1"/>
          <p:nvPr/>
        </p:nvSpPr>
        <p:spPr>
          <a:xfrm>
            <a:off x="1197450" y="1058575"/>
            <a:ext cx="67491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 vs. programming: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Programming focuses on writing code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 involves broader activities like requirements, design, and testing.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8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8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 Software Engineering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175" y="1088050"/>
            <a:ext cx="4163150" cy="7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2391200"/>
            <a:ext cx="1559051" cy="155905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61" name="Google Shape;26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358" y="1371150"/>
            <a:ext cx="2146492" cy="74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62" name="Google Shape;26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5650" y="2117050"/>
            <a:ext cx="1729050" cy="17290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63" name="Google Shape;26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0850" y="1908325"/>
            <a:ext cx="2146500" cy="21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9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9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 Software Engineering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725" y="1020800"/>
            <a:ext cx="4824650" cy="30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0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0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 Software Engineering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375" y="1235874"/>
            <a:ext cx="1198476" cy="11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100" y="2674948"/>
            <a:ext cx="1225850" cy="11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8275" y="1170137"/>
            <a:ext cx="906875" cy="124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9388" y="2674948"/>
            <a:ext cx="944650" cy="12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2400" y="1065463"/>
            <a:ext cx="2019300" cy="145732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84" name="Google Shape;284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5787" y="2618675"/>
            <a:ext cx="1412525" cy="141252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1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1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Attributes of Good Software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51"/>
          <p:cNvSpPr txBox="1"/>
          <p:nvPr/>
        </p:nvSpPr>
        <p:spPr>
          <a:xfrm>
            <a:off x="1197450" y="1058575"/>
            <a:ext cx="674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Functionality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 the software meet all the requirements?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550" y="1617500"/>
            <a:ext cx="2480000" cy="24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2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2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Attributes of Good Software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1197450" y="1058575"/>
            <a:ext cx="674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Reliability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system p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erform under specified conditions?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0238" y="1640525"/>
            <a:ext cx="2423600" cy="24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3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3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Attributes of Good Software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53"/>
          <p:cNvSpPr txBox="1"/>
          <p:nvPr/>
        </p:nvSpPr>
        <p:spPr>
          <a:xfrm>
            <a:off x="1197450" y="1058575"/>
            <a:ext cx="674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Usability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user-friendly is our software?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388" y="1701700"/>
            <a:ext cx="2235325" cy="22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4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4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Attributes of Good Software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54"/>
          <p:cNvSpPr txBox="1"/>
          <p:nvPr/>
        </p:nvSpPr>
        <p:spPr>
          <a:xfrm>
            <a:off x="1197450" y="1058575"/>
            <a:ext cx="674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Maintainability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easy is our software to update and fix?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588" y="1665375"/>
            <a:ext cx="2340823" cy="2340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/>
          <p:nvPr/>
        </p:nvSpPr>
        <p:spPr>
          <a:xfrm>
            <a:off x="839925" y="51817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Cyber Security</a:t>
            </a:r>
            <a:r>
              <a:rPr b="1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 Session Housekeeping</a:t>
            </a:r>
            <a:endParaRPr b="1" i="0" sz="20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37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37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37"/>
          <p:cNvSpPr txBox="1"/>
          <p:nvPr/>
        </p:nvSpPr>
        <p:spPr>
          <a:xfrm>
            <a:off x="921218" y="1076317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(Fundamental British Values: Mutual Respect and Tolerance)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Academic Sessions. You can submit these questions here: </a:t>
            </a:r>
            <a:r>
              <a:rPr b="1" i="0" lang="en-GB" sz="1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Questions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6" name="Google Shape;156;p37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" name="Google Shape;15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5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5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Attributes of Good Software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55"/>
          <p:cNvSpPr txBox="1"/>
          <p:nvPr/>
        </p:nvSpPr>
        <p:spPr>
          <a:xfrm>
            <a:off x="1197450" y="1058575"/>
            <a:ext cx="674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Efficiency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efficiently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does our software use resources?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338" y="1640500"/>
            <a:ext cx="2385325" cy="23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6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6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Attributes of Good Software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825" y="1675050"/>
            <a:ext cx="2422450" cy="24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6"/>
          <p:cNvSpPr txBox="1"/>
          <p:nvPr/>
        </p:nvSpPr>
        <p:spPr>
          <a:xfrm>
            <a:off x="1197450" y="1058575"/>
            <a:ext cx="674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Think of some of the software that you use daily.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 you see some of these qualities/attributes in the software?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7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1197450" y="1058575"/>
            <a:ext cx="674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Developer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Designs, writes, and maintains code to create software applications or systems.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675" y="1768975"/>
            <a:ext cx="2173000" cy="21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8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8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58"/>
          <p:cNvSpPr txBox="1"/>
          <p:nvPr/>
        </p:nvSpPr>
        <p:spPr>
          <a:xfrm>
            <a:off x="1197450" y="1058575"/>
            <a:ext cx="674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Systems Analyst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Evaluates business needs and develops technical solutions to improve processes and systems.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200" y="1835175"/>
            <a:ext cx="2107600" cy="21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9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9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59"/>
          <p:cNvSpPr txBox="1"/>
          <p:nvPr/>
        </p:nvSpPr>
        <p:spPr>
          <a:xfrm>
            <a:off x="1197450" y="1058575"/>
            <a:ext cx="674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Quality Assurance Engineer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Tests and ensures the software meets quality standards and functions as intended.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225" y="1818525"/>
            <a:ext cx="2179750" cy="21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0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0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60"/>
          <p:cNvSpPr txBox="1"/>
          <p:nvPr/>
        </p:nvSpPr>
        <p:spPr>
          <a:xfrm>
            <a:off x="1197450" y="1058575"/>
            <a:ext cx="674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DevOps Engineer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Bridges development and operations by automating and streamlining software delivery processes.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625" y="1935200"/>
            <a:ext cx="2046275" cy="20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1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1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61"/>
          <p:cNvSpPr txBox="1"/>
          <p:nvPr/>
        </p:nvSpPr>
        <p:spPr>
          <a:xfrm>
            <a:off x="1197450" y="1058575"/>
            <a:ext cx="6749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Plans, organises, and oversees software projects to ensure they are completed on time, within budget, and meet objectives.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650" y="1910025"/>
            <a:ext cx="3241825" cy="216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2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2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62"/>
          <p:cNvSpPr txBox="1"/>
          <p:nvPr/>
        </p:nvSpPr>
        <p:spPr>
          <a:xfrm>
            <a:off x="1197500" y="1130875"/>
            <a:ext cx="6749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role do you find the most interesting?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62"/>
          <p:cNvSpPr txBox="1"/>
          <p:nvPr/>
        </p:nvSpPr>
        <p:spPr>
          <a:xfrm>
            <a:off x="2449500" y="1689200"/>
            <a:ext cx="4245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Developer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 Analyst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Quality Assurance Engineer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DevOps Engineer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3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3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63"/>
          <p:cNvSpPr txBox="1"/>
          <p:nvPr/>
        </p:nvSpPr>
        <p:spPr>
          <a:xfrm>
            <a:off x="1197500" y="1130875"/>
            <a:ext cx="6749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 does software engineering play a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role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your everyday life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200" y="1540125"/>
            <a:ext cx="2447124" cy="244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4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4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Polls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64"/>
          <p:cNvSpPr txBox="1"/>
          <p:nvPr/>
        </p:nvSpPr>
        <p:spPr>
          <a:xfrm>
            <a:off x="1197500" y="1139075"/>
            <a:ext cx="67491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have a look at the poll notification and select an option.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0" name="Google Shape;410;p64"/>
          <p:cNvSpPr txBox="1"/>
          <p:nvPr/>
        </p:nvSpPr>
        <p:spPr>
          <a:xfrm>
            <a:off x="1883450" y="1669150"/>
            <a:ext cx="5377200" cy="17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primary goal of software engineering?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Writing as much code as possible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Systematic development of software that meets user needs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Avoiding collaboration with a team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Focusing only on debugging programs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8"/>
          <p:cNvSpPr txBox="1"/>
          <p:nvPr/>
        </p:nvSpPr>
        <p:spPr>
          <a:xfrm>
            <a:off x="876788" y="517950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Cyber Security Session Housekeeping </a:t>
            </a:r>
            <a:r>
              <a:rPr b="0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b="0" i="0" sz="20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38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 flipH="1" rot="10800000">
            <a:off x="839921" y="1002158"/>
            <a:ext cx="7378500" cy="111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38"/>
          <p:cNvSpPr txBox="1"/>
          <p:nvPr/>
        </p:nvSpPr>
        <p:spPr>
          <a:xfrm>
            <a:off x="876800" y="1279774"/>
            <a:ext cx="7650000" cy="3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i="0" lang="en-GB" sz="1500" u="sng" cap="none" strike="noStrike">
                <a:solidFill>
                  <a:srgbClr val="0563C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www.hyperiondev.com/support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b="1" i="0" lang="en-GB" sz="1500" u="sng" cap="none" strike="noStrike">
                <a:solidFill>
                  <a:srgbClr val="0563C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Feedback on Lectures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are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hearing impaired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please kindly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enable captions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Google chrome/Microsoft Edge via the accessibility settings.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" name="Google Shape;167;p38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5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5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Polls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65"/>
          <p:cNvSpPr txBox="1"/>
          <p:nvPr/>
        </p:nvSpPr>
        <p:spPr>
          <a:xfrm>
            <a:off x="1197450" y="1127475"/>
            <a:ext cx="67491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have a look at the poll notification and select an option.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9" name="Google Shape;419;p65"/>
          <p:cNvSpPr txBox="1"/>
          <p:nvPr/>
        </p:nvSpPr>
        <p:spPr>
          <a:xfrm>
            <a:off x="1664063" y="1678500"/>
            <a:ext cx="55614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Which of the following is NOT a key attribute of good software?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Maintainability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Usability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Inefficiency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Reliability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6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6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Polls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66"/>
          <p:cNvSpPr txBox="1"/>
          <p:nvPr/>
        </p:nvSpPr>
        <p:spPr>
          <a:xfrm>
            <a:off x="1197450" y="1127475"/>
            <a:ext cx="67491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have a look at the poll notification and select an option.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8" name="Google Shape;428;p66"/>
          <p:cNvSpPr txBox="1"/>
          <p:nvPr/>
        </p:nvSpPr>
        <p:spPr>
          <a:xfrm>
            <a:off x="1664063" y="1678500"/>
            <a:ext cx="55614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Which of these is an example of software engineering in healthcare?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Writing prescriptions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Designing a patient record management system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Treating patients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lphaUcPeriod"/>
            </a:pPr>
            <a:r>
              <a:rPr lang="en-GB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Building hospital infrastructure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7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7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Recap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67"/>
          <p:cNvSpPr txBox="1"/>
          <p:nvPr/>
        </p:nvSpPr>
        <p:spPr>
          <a:xfrm>
            <a:off x="1197500" y="1476225"/>
            <a:ext cx="67491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plays a large part in everyday life with software being used in all industries including medical, financial, entertainment, transport, etc.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 needs to be reliable and efficient.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8"/>
          <p:cNvSpPr txBox="1"/>
          <p:nvPr>
            <p:ph type="title"/>
          </p:nvPr>
        </p:nvSpPr>
        <p:spPr>
          <a:xfrm>
            <a:off x="456475" y="2074650"/>
            <a:ext cx="4773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>
                <a:solidFill>
                  <a:srgbClr val="C4A542"/>
                </a:solidFill>
              </a:rPr>
              <a:t>Questions and</a:t>
            </a:r>
            <a:endParaRPr>
              <a:solidFill>
                <a:srgbClr val="C4A5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>
                <a:solidFill>
                  <a:srgbClr val="C4A542"/>
                </a:solidFill>
              </a:rPr>
              <a:t>Answers</a:t>
            </a:r>
            <a:endParaRPr>
              <a:solidFill>
                <a:srgbClr val="C4A5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C4A5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rgbClr val="C4A54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9"/>
          <p:cNvPicPr preferRelativeResize="0"/>
          <p:nvPr/>
        </p:nvPicPr>
        <p:blipFill rotWithShape="1">
          <a:blip r:embed="rId3">
            <a:alphaModFix/>
          </a:blip>
          <a:srcRect b="1254" l="0" r="0" t="0"/>
          <a:stretch/>
        </p:blipFill>
        <p:spPr>
          <a:xfrm>
            <a:off x="0" y="0"/>
            <a:ext cx="9260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9"/>
          <p:cNvSpPr txBox="1"/>
          <p:nvPr/>
        </p:nvSpPr>
        <p:spPr>
          <a:xfrm>
            <a:off x="358525" y="394650"/>
            <a:ext cx="38517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Thank you for attending</a:t>
            </a:r>
            <a:endParaRPr b="1" sz="3800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8" name="Google Shape;44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02" y="2090300"/>
            <a:ext cx="2568925" cy="12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14" y="0"/>
            <a:ext cx="91484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1998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0"/>
          <p:cNvSpPr txBox="1"/>
          <p:nvPr/>
        </p:nvSpPr>
        <p:spPr>
          <a:xfrm>
            <a:off x="445175" y="1562863"/>
            <a:ext cx="68121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While the digital world can be a wonderful place to make education and learning accessible to all, it is unfortunately also a space where harmful threats like online radicalisation, extremist propaganda, phishing scams, online blackmail and hackers can flourish.</a:t>
            </a:r>
            <a:br>
              <a:rPr lang="en-GB">
                <a:solidFill>
                  <a:srgbClr val="1034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solidFill>
                <a:srgbClr val="10345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a component of this BootCamp the </a:t>
            </a:r>
            <a:r>
              <a:rPr b="1" i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tay </a:t>
            </a:r>
            <a:r>
              <a:rPr b="1" i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afe </a:t>
            </a:r>
            <a:r>
              <a:rPr b="1" i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eries</a:t>
            </a: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will</a:t>
            </a: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b="1"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is designed to</a:t>
            </a: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guide you through essential measures in order to protect yourself &amp; your community from online dangers, whether they target your privacy, personal information or even attempt to manipulate your beliefs.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40"/>
          <p:cNvSpPr txBox="1"/>
          <p:nvPr/>
        </p:nvSpPr>
        <p:spPr>
          <a:xfrm>
            <a:off x="351100" y="75450"/>
            <a:ext cx="8352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23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tay </a:t>
            </a:r>
            <a:r>
              <a:rPr b="1" i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23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afe </a:t>
            </a:r>
            <a:r>
              <a:rPr b="1" i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23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eries</a:t>
            </a:r>
            <a:r>
              <a:rPr b="1" lang="en-GB" sz="23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23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Mastering Online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Safety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One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Week/step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at a Time</a:t>
            </a:r>
            <a:endParaRPr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2" name="Google Shape;182;p40"/>
          <p:cNvCxnSpPr/>
          <p:nvPr/>
        </p:nvCxnSpPr>
        <p:spPr>
          <a:xfrm flipH="1" rot="10800000">
            <a:off x="402450" y="1136963"/>
            <a:ext cx="6339600" cy="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40"/>
          <p:cNvSpPr txBox="1"/>
          <p:nvPr/>
        </p:nvSpPr>
        <p:spPr>
          <a:xfrm>
            <a:off x="5859525" y="4623375"/>
            <a:ext cx="3245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tay </a:t>
            </a: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afe </a:t>
            </a: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eries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1998"/>
            <a:ext cx="9144000" cy="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1"/>
          <p:cNvSpPr/>
          <p:nvPr/>
        </p:nvSpPr>
        <p:spPr>
          <a:xfrm>
            <a:off x="255700" y="317075"/>
            <a:ext cx="8683200" cy="3886800"/>
          </a:xfrm>
          <a:prstGeom prst="roundRect">
            <a:avLst>
              <a:gd fmla="val 42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1"/>
          <p:cNvSpPr txBox="1"/>
          <p:nvPr/>
        </p:nvSpPr>
        <p:spPr>
          <a:xfrm>
            <a:off x="478900" y="1465550"/>
            <a:ext cx="5214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 for the padlock.</a:t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if there is a valid SSL/TLS certificate.</a:t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Look for a site seal.</a:t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if the URL is legitimate.</a:t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600"/>
              <a:buFont typeface="Montserrat Medium"/>
              <a:buChar char="●"/>
            </a:pPr>
            <a:r>
              <a:rPr lang="en-GB" sz="1600">
                <a:solidFill>
                  <a:srgbClr val="1034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Pop-up and Redirection ads are a red flag.</a:t>
            </a:r>
            <a:endParaRPr sz="1600">
              <a:solidFill>
                <a:srgbClr val="10345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41"/>
          <p:cNvSpPr txBox="1"/>
          <p:nvPr/>
        </p:nvSpPr>
        <p:spPr>
          <a:xfrm>
            <a:off x="2747275" y="391000"/>
            <a:ext cx="3602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20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Trustworthy Websites: How to Spot Secure Sites</a:t>
            </a:r>
            <a:endParaRPr b="1" sz="20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" name="Google Shape;193;p41"/>
          <p:cNvCxnSpPr/>
          <p:nvPr/>
        </p:nvCxnSpPr>
        <p:spPr>
          <a:xfrm>
            <a:off x="3254575" y="1371675"/>
            <a:ext cx="2587800" cy="0"/>
          </a:xfrm>
          <a:prstGeom prst="straightConnector1">
            <a:avLst/>
          </a:prstGeom>
          <a:noFill/>
          <a:ln cap="flat" cmpd="sng" w="19050">
            <a:solidFill>
              <a:srgbClr val="57CE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41"/>
          <p:cNvSpPr txBox="1"/>
          <p:nvPr/>
        </p:nvSpPr>
        <p:spPr>
          <a:xfrm>
            <a:off x="5693800" y="4654450"/>
            <a:ext cx="3245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tay </a:t>
            </a: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afe </a:t>
            </a:r>
            <a:r>
              <a:rPr b="1" i="1" lang="en-GB" sz="1500">
                <a:solidFill>
                  <a:srgbClr val="57CEA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eries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00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513" y="1329413"/>
            <a:ext cx="2769675" cy="27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2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2"/>
          <p:cNvSpPr txBox="1"/>
          <p:nvPr/>
        </p:nvSpPr>
        <p:spPr>
          <a:xfrm>
            <a:off x="1436707" y="133075"/>
            <a:ext cx="627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3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Learning Objectives &amp; Outcomes</a:t>
            </a:r>
            <a:endParaRPr b="1" i="0" sz="14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825" y="2420225"/>
            <a:ext cx="2712899" cy="167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2"/>
          <p:cNvSpPr txBox="1"/>
          <p:nvPr/>
        </p:nvSpPr>
        <p:spPr>
          <a:xfrm>
            <a:off x="1110050" y="1058575"/>
            <a:ext cx="69240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7500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Noto Sans Symbols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Explain software engineering is and its importance.</a:t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Noto Sans Symbols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Identify the key attributes of good software.</a:t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Noto Sans Symbols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Differentiate between software engineering and programming.</a:t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03452"/>
              </a:buClr>
              <a:buSzPts val="1400"/>
              <a:buFont typeface="Noto Sans Symbols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Explain the roles and responsibilities of software engineers.</a:t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600"/>
              </a:spcAft>
              <a:buClr>
                <a:srgbClr val="103452"/>
              </a:buClr>
              <a:buSzPts val="1400"/>
              <a:buFont typeface="Noto Sans Symbols"/>
              <a:buChar char="●"/>
            </a:pPr>
            <a:r>
              <a:rPr lang="en-GB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Discuss the various application areas of software engineering.</a:t>
            </a:r>
            <a:endParaRPr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/>
          <p:nvPr/>
        </p:nvSpPr>
        <p:spPr>
          <a:xfrm>
            <a:off x="0" y="-1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people looking at a computer&#10;&#10;Description automatically generated" id="211" name="Google Shape;211;p43"/>
          <p:cNvPicPr preferRelativeResize="0"/>
          <p:nvPr/>
        </p:nvPicPr>
        <p:blipFill rotWithShape="1">
          <a:blip r:embed="rId3">
            <a:alphaModFix amt="60000"/>
          </a:blip>
          <a:srcRect b="15732" l="0" r="0" t="0"/>
          <a:stretch/>
        </p:blipFill>
        <p:spPr>
          <a:xfrm>
            <a:off x="-1" y="8"/>
            <a:ext cx="914399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3"/>
          <p:cNvSpPr txBox="1"/>
          <p:nvPr>
            <p:ph type="title"/>
          </p:nvPr>
        </p:nvSpPr>
        <p:spPr>
          <a:xfrm>
            <a:off x="630950" y="450325"/>
            <a:ext cx="80988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700"/>
              <a:buFont typeface="Verdana"/>
              <a:buNone/>
            </a:pPr>
            <a:r>
              <a:rPr lang="en-GB" sz="3500"/>
              <a:t>Introduction to Software Engineering</a:t>
            </a:r>
            <a:endParaRPr b="1" sz="1100"/>
          </a:p>
        </p:txBody>
      </p:sp>
      <p:sp>
        <p:nvSpPr>
          <p:cNvPr id="213" name="Google Shape;213;p43"/>
          <p:cNvSpPr txBox="1"/>
          <p:nvPr>
            <p:ph idx="1" type="subTitle"/>
          </p:nvPr>
        </p:nvSpPr>
        <p:spPr>
          <a:xfrm>
            <a:off x="630952" y="3489009"/>
            <a:ext cx="7406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b="1" lang="en-GB">
                <a:solidFill>
                  <a:srgbClr val="A9FFD7"/>
                </a:solidFill>
              </a:rPr>
              <a:t>October </a:t>
            </a:r>
            <a:r>
              <a:rPr b="1" lang="en-GB">
                <a:solidFill>
                  <a:srgbClr val="A9FFD7"/>
                </a:solidFill>
              </a:rPr>
              <a:t>2024</a:t>
            </a:r>
            <a:endParaRPr b="1">
              <a:solidFill>
                <a:srgbClr val="A9FFD7"/>
              </a:solidFill>
            </a:endParaRPr>
          </a:p>
        </p:txBody>
      </p:sp>
      <p:pic>
        <p:nvPicPr>
          <p:cNvPr id="214" name="Google Shape;2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275" y="58219"/>
            <a:ext cx="2541169" cy="120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419" y="1165556"/>
            <a:ext cx="4599639" cy="9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4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4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Strings, Lists and Functions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002" y="1597227"/>
            <a:ext cx="3948001" cy="25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4"/>
          <p:cNvSpPr txBox="1"/>
          <p:nvPr/>
        </p:nvSpPr>
        <p:spPr>
          <a:xfrm>
            <a:off x="1110050" y="1104625"/>
            <a:ext cx="6924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do you think software engineering involves?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Grammar DfE C5">
  <a:themeElements>
    <a:clrScheme name="#57CEA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E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